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F78533-6D96-4455-94E3-92FB7D9399C4}">
  <a:tblStyle styleId="{3BF78533-6D96-4455-94E3-92FB7D9399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e4b24da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e4b24da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e4b24dae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e4b24dae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e4b24dae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e4b24da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e4b24da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e4b24da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e4b24da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e4b24da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e4b24da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e4b24da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e4b24da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e4b24da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e4b24dae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e4b24dae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e4b24dae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e4b24dae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e4b24da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e4b24da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e4b24da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e4b24da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7549500" cy="21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Audio Classification on Urban Sounds</a:t>
            </a:r>
            <a:endParaRPr sz="46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4572000" y="4129025"/>
            <a:ext cx="4008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-"/>
            </a:pPr>
            <a:r>
              <a:rPr lang="en" sz="2100">
                <a:solidFill>
                  <a:schemeClr val="dk2"/>
                </a:solidFill>
              </a:rPr>
              <a:t>Aayush Singh (G26487644)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	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0" r="2467" t="0"/>
          <a:stretch/>
        </p:blipFill>
        <p:spPr>
          <a:xfrm>
            <a:off x="4395350" y="746825"/>
            <a:ext cx="4614900" cy="3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0" y="1713488"/>
            <a:ext cx="32861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152400" y="971875"/>
            <a:ext cx="4124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Final Accuracy across 10 folds: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86.93%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47254" t="-2165"/>
          <a:stretch/>
        </p:blipFill>
        <p:spPr>
          <a:xfrm>
            <a:off x="760400" y="2809400"/>
            <a:ext cx="2833700" cy="22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46808" t="0"/>
          <a:stretch/>
        </p:blipFill>
        <p:spPr>
          <a:xfrm>
            <a:off x="504850" y="535200"/>
            <a:ext cx="2949177" cy="22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 b="0" l="51742" r="0" t="0"/>
          <a:stretch/>
        </p:blipFill>
        <p:spPr>
          <a:xfrm>
            <a:off x="4860651" y="535200"/>
            <a:ext cx="3040051" cy="257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5">
            <a:alphaModFix/>
          </a:blip>
          <a:srcRect b="0" l="886" r="1666" t="1322"/>
          <a:stretch/>
        </p:blipFill>
        <p:spPr>
          <a:xfrm>
            <a:off x="5150938" y="2864963"/>
            <a:ext cx="2459474" cy="21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 &amp; Related Research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271025" y="658225"/>
            <a:ext cx="84216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When compared to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published research that adheres to the Official 10-Fold Cross-Validation protocol, this AST implementation successfully outperforms sophisticated CNN architectures from 2017–2020, such as EnvNet-v2 and ESResNet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6" name="Google Shape;216;p28"/>
          <p:cNvGraphicFramePr/>
          <p:nvPr/>
        </p:nvGraphicFramePr>
        <p:xfrm>
          <a:off x="628625" y="177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{3BF78533-6D96-4455-94E3-92FB7D9399C4}</a:tableStyleId>
              </a:tblPr>
              <a:tblGrid>
                <a:gridCol w="2771775"/>
                <a:gridCol w="581025"/>
                <a:gridCol w="2009775"/>
                <a:gridCol w="923925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Model / Paper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Year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Architecture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Piczak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2015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2-Layer CNN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73.10%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Salamon &amp; Bello (SB-CNN)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2017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Deep CNN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79.00%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EnvNet-v2 (Tokozume et al.)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2017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End-to-End CNN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84.90%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ESResNet (Guzhov et al.)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2020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ResNet-50 (Attention)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85.40%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My AST </a:t>
                      </a: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Implementation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2025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AST (Transformer)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86.93%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End-to-End Audio Pattern Net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2024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Dual-branch Architecture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90.91%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Patch-Mix Transformer (Chen et al.)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2024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Transformer + Contrastive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92.95%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4294967295" type="title"/>
          </p:nvPr>
        </p:nvSpPr>
        <p:spPr>
          <a:xfrm>
            <a:off x="2145850" y="2076300"/>
            <a:ext cx="61140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7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25850" y="1290300"/>
            <a:ext cx="4518900" cy="3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Goal: </a:t>
            </a:r>
            <a:r>
              <a:rPr lang="en" sz="1400">
                <a:solidFill>
                  <a:schemeClr val="dk2"/>
                </a:solidFill>
              </a:rPr>
              <a:t> Compare and evaluate a range of machine learning and deep learning models for </a:t>
            </a:r>
            <a:r>
              <a:rPr lang="en" sz="1400">
                <a:solidFill>
                  <a:schemeClr val="dk2"/>
                </a:solidFill>
              </a:rPr>
              <a:t>audio </a:t>
            </a:r>
            <a:r>
              <a:rPr lang="en" sz="1400">
                <a:solidFill>
                  <a:schemeClr val="dk2"/>
                </a:solidFill>
              </a:rPr>
              <a:t>classification on the UrbanSound8K dataset.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Dataset: UrbanSound8K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8,732 labeled audio clips (≤4 sec, 10 classes).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Audio clips are real-world recordings with significant environmental noise.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Organized into 10 predefined folds for 10-fold cross-validation. I adhered strictly to this evaluation strategy  —training on 9 folds and testing on 1— to prevent data leakage and so the results are comparable to previous research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402500" y="538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sz="3000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8950"/>
            <a:ext cx="4424174" cy="21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637" y="2734307"/>
            <a:ext cx="4518900" cy="224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4294967295" type="title"/>
          </p:nvPr>
        </p:nvSpPr>
        <p:spPr>
          <a:xfrm>
            <a:off x="2264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195600" y="599450"/>
            <a:ext cx="5437500" cy="4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Augmentatio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Techniques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to introduce robustness and improve generalization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stretching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 shifting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noise injection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 Extraction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choice of features was driven by the model architecture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Statistical Features 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Models:</a:t>
            </a:r>
            <a:r>
              <a:rPr lang="en">
                <a:solidFill>
                  <a:schemeClr val="dk2"/>
                </a:solidFill>
              </a:rPr>
              <a:t> Random Forest, SVC, KNN, Simple ANN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Input: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MFCC Statistics </a:t>
            </a:r>
            <a:r>
              <a:rPr lang="en">
                <a:solidFill>
                  <a:schemeClr val="dk2"/>
                </a:solidFill>
              </a:rPr>
              <a:t>- Aggregation of the MFCC matrix into a fixed-length vector by calculating the mean, standard deviation, min, max of each coefficient across time.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Spectral Features 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Models:</a:t>
            </a:r>
            <a:r>
              <a:rPr lang="en">
                <a:solidFill>
                  <a:schemeClr val="dk2"/>
                </a:solidFill>
              </a:rPr>
              <a:t> 2D CNN, EfficientNet-B0, Audio Spectrogram Transformer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Input: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Mel Spectrograms</a:t>
            </a:r>
            <a:r>
              <a:rPr lang="en">
                <a:solidFill>
                  <a:schemeClr val="dk2"/>
                </a:solidFill>
              </a:rPr>
              <a:t> - Visual representations (spectrograms) showing frequency intensity over time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726" y="599450"/>
            <a:ext cx="3960498" cy="17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00" y="2503075"/>
            <a:ext cx="3510701" cy="18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4294967295" type="title"/>
          </p:nvPr>
        </p:nvSpPr>
        <p:spPr>
          <a:xfrm>
            <a:off x="2264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Experiments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226425" y="3128725"/>
            <a:ext cx="9019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Traditional ML models struggled because MFCC statistics lose almost all temporal structure. Treating audio as a fixed-length feature vector oversimplified the problem.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2D CNN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achieved the best performance  because: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Mel spectrograms preserve rich time–frequency patterns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CNNs interpret them like images, learning spatial patterns that MFCCs cannot capture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9" name="Google Shape;159;p20"/>
          <p:cNvGraphicFramePr/>
          <p:nvPr/>
        </p:nvGraphicFramePr>
        <p:xfrm>
          <a:off x="293450" y="7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{3BF78533-6D96-4455-94E3-92FB7D9399C4}</a:tableStyleId>
              </a:tblPr>
              <a:tblGrid>
                <a:gridCol w="1362075"/>
                <a:gridCol w="1476375"/>
                <a:gridCol w="921375"/>
                <a:gridCol w="935525"/>
                <a:gridCol w="831700"/>
                <a:gridCol w="851000"/>
                <a:gridCol w="716450"/>
                <a:gridCol w="9662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Model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Input Features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Precision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Recall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F1 Score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MCC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ROC AUC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KNN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MFCC Stats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55.99% 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57.99%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55.99%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54.81%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0.5123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0.8148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Random Forest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MFCC Stats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67.85%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69.26%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67.85%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67.00%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0.6425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0.9375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ANN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MFCC Stats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68.87% 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68.73%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68.87%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67.81%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0.6533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0.9405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SVC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MFCC Stats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69.59%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69.65%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69.59%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68.64%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0.6612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0.9412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2D CNN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Mel Spectrogram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74.64%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76.98%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74.64%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74.01%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0.7200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0.9558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- 1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725" y="559388"/>
            <a:ext cx="3756401" cy="40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76975" y="673475"/>
            <a:ext cx="49500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EfficientNet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Leveraged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EfficientNet-B0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a  CNN architecture known for high efficiency, pre-trained on ImageNet (a massive dataset of 14M+ images like animals, vehicles, and objects).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Adapted the model from 3-channel (RGB) to 1-channel (Audio) by averaging pre-trained weights, preserving learned feature detectors instead of starting from scratch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MixUp Augmentation: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Implemented MixUp during training, which blends pairs of audio inputs and labels to prevent overfitting and smooth decision boundaries.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Example: Instead of training on a single "Dog Bark," the model learns a hybrid: 0.7 * “Dog Bark” + 0.3* “Siren”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293450" y="-76975"/>
            <a:ext cx="5181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Architecture of EfficientNet</a:t>
            </a:r>
            <a:endParaRPr b="1" sz="2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09338" y="1762600"/>
            <a:ext cx="4525324" cy="2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00" y="734050"/>
            <a:ext cx="3866725" cy="3467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3"/>
          <p:cNvGraphicFramePr/>
          <p:nvPr/>
        </p:nvGraphicFramePr>
        <p:xfrm>
          <a:off x="51110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{3BF78533-6D96-4455-94E3-92FB7D9399C4}</a:tableStyleId>
              </a:tblPr>
              <a:tblGrid>
                <a:gridCol w="2162175"/>
                <a:gridCol w="120015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Metric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Score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80.39%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Precision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81.57%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Recall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80.39%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F1 Score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79.74%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MCC</a:t>
                      </a: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 (Matthews Corr. Coef.)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0.7833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ROC AUC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0.9679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4294967295" type="title"/>
          </p:nvPr>
        </p:nvSpPr>
        <p:spPr>
          <a:xfrm>
            <a:off x="212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- 2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51825" y="535200"/>
            <a:ext cx="5137800" cy="5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Audio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Spectrogram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 Transformer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Implemented the AST model, applying Transformer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architecture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(Self-Attention) to audio, enabling the model to capture global dependencies across the entire clip time-frame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Implementation &amp; Transfer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Initialized with weights pre-trained on AudioSet (MIT/ast-finetuned-audioset), utilizing knowledge from ~2 million general audio clips.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Resampling and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Padding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Converted all audio to 16kHz to match the frequency expected by the pre-trained AudioSet weights.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Head Replacement: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Replaced the final classification layer (originally 527 outputs) with a new, randomly initialized Dense layer for our 10 UrbanSound8K classes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 Processing: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Converted spectrograms into a sequence of 1,024 patches for the Transformer to analyze.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25" y="688250"/>
            <a:ext cx="3717525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293450" y="-76975"/>
            <a:ext cx="8240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Architecture of Audio Spectrogram Transformer</a:t>
            </a:r>
            <a:endParaRPr b="1" sz="2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663" y="675850"/>
            <a:ext cx="5148275" cy="39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